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5" r:id="rId6"/>
    <p:sldId id="262" r:id="rId7"/>
    <p:sldId id="263" r:id="rId8"/>
    <p:sldId id="264" r:id="rId9"/>
    <p:sldId id="266" r:id="rId10"/>
    <p:sldId id="267" r:id="rId1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ED2A-FF02-4DCD-BB35-7B1EFB97FE70}" type="datetimeFigureOut">
              <a:rPr lang="pt-BR" smtClean="0"/>
              <a:t>02/09/2012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892DFD6-DFAE-434A-8164-9D938A693B55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ED2A-FF02-4DCD-BB35-7B1EFB97FE70}" type="datetimeFigureOut">
              <a:rPr lang="pt-BR" smtClean="0"/>
              <a:t>02/09/2012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DFD6-DFAE-434A-8164-9D938A693B55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ângulo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892DFD6-DFAE-434A-8164-9D938A693B55}" type="slidenum">
              <a:rPr lang="pt-BR" smtClean="0"/>
              <a:t>‹nº›</a:t>
            </a:fld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ED2A-FF02-4DCD-BB35-7B1EFB97FE70}" type="datetimeFigureOut">
              <a:rPr lang="pt-BR" smtClean="0"/>
              <a:t>02/09/2012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ED2A-FF02-4DCD-BB35-7B1EFB97FE70}" type="datetimeFigureOut">
              <a:rPr lang="pt-BR" smtClean="0"/>
              <a:t>02/09/2012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892DFD6-DFAE-434A-8164-9D938A693B55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13" name="Retângulo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tângulo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ED2A-FF02-4DCD-BB35-7B1EFB97FE70}" type="datetimeFigureOut">
              <a:rPr lang="pt-BR" smtClean="0"/>
              <a:t>02/09/2012</a:t>
            </a:fld>
            <a:endParaRPr lang="pt-BR"/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892DFD6-DFAE-434A-8164-9D938A693B55}" type="slidenum">
              <a:rPr lang="pt-BR" smtClean="0"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542ED2A-FF02-4DCD-BB35-7B1EFB97FE70}" type="datetimeFigureOut">
              <a:rPr lang="pt-BR" smtClean="0"/>
              <a:t>02/09/2012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DFD6-DFAE-434A-8164-9D938A693B55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ço Reservado para Conteúd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2" name="Espaço Reservado para Conteúd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reto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tângulo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tângulo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tângulo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ângulo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ED2A-FF02-4DCD-BB35-7B1EFB97FE70}" type="datetimeFigureOut">
              <a:rPr lang="pt-BR" smtClean="0"/>
              <a:t>02/09/2012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pt-BR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ço Reservado para Conteúd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6" name="Espaço Reservado para Conteúd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5" name="E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892DFD6-DFAE-434A-8164-9D938A693B55}" type="slidenum">
              <a:rPr lang="pt-BR" smtClean="0"/>
              <a:t>‹nº›</a:t>
            </a:fld>
            <a:endParaRPr lang="pt-BR"/>
          </a:p>
        </p:txBody>
      </p:sp>
      <p:sp>
        <p:nvSpPr>
          <p:cNvPr id="23" name="Títu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ED2A-FF02-4DCD-BB35-7B1EFB97FE70}" type="datetimeFigureOut">
              <a:rPr lang="pt-BR" smtClean="0"/>
              <a:t>02/09/2012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892DFD6-DFAE-434A-8164-9D938A693B5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tângulo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tângulo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ED2A-FF02-4DCD-BB35-7B1EFB97FE70}" type="datetimeFigureOut">
              <a:rPr lang="pt-BR" smtClean="0"/>
              <a:t>02/09/2012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892DFD6-DFAE-434A-8164-9D938A693B5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tângulo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ço Reservado para Conteúd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892DFD6-DFAE-434A-8164-9D938A693B55}" type="slidenum">
              <a:rPr lang="pt-BR" smtClean="0"/>
              <a:t>‹nº›</a:t>
            </a:fld>
            <a:endParaRPr lang="pt-BR"/>
          </a:p>
        </p:txBody>
      </p:sp>
      <p:sp>
        <p:nvSpPr>
          <p:cNvPr id="21" name="Retângulo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2ED2A-FF02-4DCD-BB35-7B1EFB97FE70}" type="datetimeFigureOut">
              <a:rPr lang="pt-BR" smtClean="0"/>
              <a:t>02/09/2012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ector reto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tângulo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892DFD6-DFAE-434A-8164-9D938A693B55}" type="slidenum">
              <a:rPr lang="pt-BR" smtClean="0"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22" name="Retângulo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542ED2A-FF02-4DCD-BB35-7B1EFB97FE70}" type="datetimeFigureOut">
              <a:rPr lang="pt-BR" smtClean="0"/>
              <a:t>02/09/2012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542ED2A-FF02-4DCD-BB35-7B1EFB97FE70}" type="datetimeFigureOut">
              <a:rPr lang="pt-BR" smtClean="0"/>
              <a:t>02/09/2012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892DFD6-DFAE-434A-8164-9D938A693B55}" type="slidenum">
              <a:rPr lang="pt-BR" smtClean="0"/>
              <a:t>‹nº›</a:t>
            </a:fld>
            <a:endParaRPr lang="pt-BR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pt-BR" sz="2500" dirty="0" err="1" smtClean="0">
                <a:solidFill>
                  <a:schemeClr val="tx1"/>
                </a:solidFill>
              </a:rPr>
              <a:t>UniFAE</a:t>
            </a:r>
            <a:endParaRPr lang="pt-BR" sz="2500" dirty="0" smtClean="0">
              <a:solidFill>
                <a:schemeClr val="tx1"/>
              </a:solidFill>
            </a:endParaRPr>
          </a:p>
          <a:p>
            <a:r>
              <a:rPr lang="pt-BR" sz="2500" dirty="0" smtClean="0">
                <a:solidFill>
                  <a:schemeClr val="tx1"/>
                </a:solidFill>
              </a:rPr>
              <a:t>Engenharia de produção</a:t>
            </a:r>
          </a:p>
          <a:p>
            <a:r>
              <a:rPr lang="pt-BR" sz="2500" dirty="0" smtClean="0">
                <a:solidFill>
                  <a:schemeClr val="tx1"/>
                </a:solidFill>
              </a:rPr>
              <a:t>Logística integrada</a:t>
            </a:r>
          </a:p>
          <a:p>
            <a:r>
              <a:rPr lang="pt-BR" sz="2500" dirty="0" smtClean="0">
                <a:solidFill>
                  <a:schemeClr val="tx1"/>
                </a:solidFill>
              </a:rPr>
              <a:t>Caio Henrique – 16606-6</a:t>
            </a:r>
          </a:p>
          <a:p>
            <a:r>
              <a:rPr lang="pt-BR" sz="2500" dirty="0" smtClean="0">
                <a:solidFill>
                  <a:schemeClr val="tx1"/>
                </a:solidFill>
              </a:rPr>
              <a:t>6° semestre </a:t>
            </a:r>
            <a:r>
              <a:rPr lang="pt-BR" sz="2500" dirty="0" smtClean="0">
                <a:solidFill>
                  <a:schemeClr val="tx1"/>
                </a:solidFill>
              </a:rPr>
              <a:t>– 2012</a:t>
            </a:r>
          </a:p>
          <a:p>
            <a:r>
              <a:rPr lang="pt-BR" sz="1800" dirty="0" smtClean="0">
                <a:solidFill>
                  <a:schemeClr val="tx1"/>
                </a:solidFill>
              </a:rPr>
              <a:t>Henri_caio@hotmail.com</a:t>
            </a:r>
            <a:endParaRPr lang="pt-BR" sz="1800" dirty="0">
              <a:solidFill>
                <a:schemeClr val="tx1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O impacto da adoção de etiquetas de radio frequência: um estudo </a:t>
            </a:r>
            <a:r>
              <a:rPr lang="pt-BR" dirty="0" err="1" smtClean="0"/>
              <a:t>multicaso</a:t>
            </a:r>
            <a:r>
              <a:rPr lang="pt-BR" dirty="0" smtClean="0"/>
              <a:t> no Rio Grande do Sul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158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Estudo de caso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Benefícios:</a:t>
            </a:r>
            <a:endParaRPr lang="pt-BR" sz="2400" dirty="0" smtClean="0">
              <a:solidFill>
                <a:schemeClr val="tx1"/>
              </a:solidFill>
            </a:endParaRPr>
          </a:p>
          <a:p>
            <a:pPr lvl="1"/>
            <a:r>
              <a:rPr lang="pt-BR" dirty="0">
                <a:solidFill>
                  <a:schemeClr val="tx1"/>
                </a:solidFill>
              </a:rPr>
              <a:t>Agilidade e precisão na informação fornecida ao cliente</a:t>
            </a:r>
          </a:p>
          <a:p>
            <a:pPr lvl="1"/>
            <a:endParaRPr lang="pt-BR" dirty="0">
              <a:solidFill>
                <a:schemeClr val="tx1"/>
              </a:solidFill>
            </a:endParaRPr>
          </a:p>
          <a:p>
            <a:pPr lvl="1"/>
            <a:r>
              <a:rPr lang="pt-BR" dirty="0">
                <a:solidFill>
                  <a:schemeClr val="tx1"/>
                </a:solidFill>
              </a:rPr>
              <a:t>Gerenciamento da logística de entrega mais precisa.</a:t>
            </a:r>
          </a:p>
          <a:p>
            <a:pPr lvl="1"/>
            <a:endParaRPr lang="pt-BR" dirty="0">
              <a:solidFill>
                <a:schemeClr val="tx1"/>
              </a:solidFill>
            </a:endParaRPr>
          </a:p>
          <a:p>
            <a:pPr lvl="1"/>
            <a:r>
              <a:rPr lang="pt-BR" dirty="0">
                <a:solidFill>
                  <a:schemeClr val="tx1"/>
                </a:solidFill>
              </a:rPr>
              <a:t>Acompanhamento da carga até o cliente.</a:t>
            </a:r>
          </a:p>
          <a:p>
            <a:pPr lvl="1"/>
            <a:endParaRPr lang="pt-BR" dirty="0">
              <a:solidFill>
                <a:schemeClr val="tx1"/>
              </a:solidFill>
            </a:endParaRPr>
          </a:p>
          <a:p>
            <a:pPr lvl="1"/>
            <a:r>
              <a:rPr lang="pt-BR" dirty="0">
                <a:solidFill>
                  <a:schemeClr val="tx1"/>
                </a:solidFill>
              </a:rPr>
              <a:t>Contagem de estoque automática.</a:t>
            </a:r>
          </a:p>
          <a:p>
            <a:pPr lvl="1"/>
            <a:endParaRPr lang="pt-BR" dirty="0">
              <a:solidFill>
                <a:schemeClr val="tx1"/>
              </a:solidFill>
            </a:endParaRPr>
          </a:p>
          <a:p>
            <a:pPr lvl="1"/>
            <a:r>
              <a:rPr lang="pt-BR" dirty="0">
                <a:solidFill>
                  <a:schemeClr val="tx1"/>
                </a:solidFill>
              </a:rPr>
              <a:t>Economizaria mão de obra, que pode ser empregada em tarefas de mais importância.</a:t>
            </a:r>
          </a:p>
          <a:p>
            <a:pPr lvl="1"/>
            <a:endParaRPr lang="pt-BR" sz="2000" dirty="0">
              <a:solidFill>
                <a:schemeClr val="tx1"/>
              </a:solidFill>
            </a:endParaRPr>
          </a:p>
          <a:p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383205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Conceitos	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Sistema de gestão de armazéns  ou </a:t>
            </a:r>
            <a:r>
              <a:rPr lang="pt-BR" dirty="0" err="1" smtClean="0">
                <a:solidFill>
                  <a:schemeClr val="accent1"/>
                </a:solidFill>
              </a:rPr>
              <a:t>Werehouse</a:t>
            </a:r>
            <a:r>
              <a:rPr lang="pt-BR" dirty="0" smtClean="0">
                <a:solidFill>
                  <a:schemeClr val="accent1"/>
                </a:solidFill>
              </a:rPr>
              <a:t> Management System (WMS)  :</a:t>
            </a:r>
          </a:p>
          <a:p>
            <a:pPr lvl="1"/>
            <a:r>
              <a:rPr lang="pt-BR" dirty="0" smtClean="0">
                <a:solidFill>
                  <a:schemeClr val="tx1"/>
                </a:solidFill>
              </a:rPr>
              <a:t>Ferramenta de Tecnologia de Informação que:</a:t>
            </a:r>
            <a:endParaRPr lang="pt-BR" dirty="0">
              <a:solidFill>
                <a:schemeClr val="tx1"/>
              </a:solidFill>
            </a:endParaRPr>
          </a:p>
          <a:p>
            <a:pPr lvl="2"/>
            <a:r>
              <a:rPr lang="pt-BR" dirty="0"/>
              <a:t>Para </a:t>
            </a:r>
            <a:r>
              <a:rPr lang="pt-BR" dirty="0" err="1"/>
              <a:t>Arozo</a:t>
            </a:r>
            <a:r>
              <a:rPr lang="pt-BR" dirty="0"/>
              <a:t> (2003), os sistemas de WMS  são responsáveis pelo gerenciamento da operação do dia-a-dia de um armazém.</a:t>
            </a:r>
          </a:p>
          <a:p>
            <a:pPr lvl="2"/>
            <a:r>
              <a:rPr lang="pt-BR" dirty="0"/>
              <a:t>Para </a:t>
            </a:r>
            <a:r>
              <a:rPr lang="pt-BR" dirty="0" err="1"/>
              <a:t>Feldens</a:t>
            </a:r>
            <a:r>
              <a:rPr lang="pt-BR" dirty="0"/>
              <a:t> e Maçada (2004b) o WMS é o sistema de </a:t>
            </a:r>
            <a:r>
              <a:rPr lang="pt-BR" dirty="0" smtClean="0"/>
              <a:t>gestão que rastreia </a:t>
            </a:r>
            <a:r>
              <a:rPr lang="pt-BR" dirty="0"/>
              <a:t>e controla o </a:t>
            </a:r>
            <a:r>
              <a:rPr lang="pt-BR" dirty="0" smtClean="0"/>
              <a:t>movimento </a:t>
            </a:r>
            <a:r>
              <a:rPr lang="pt-BR" dirty="0"/>
              <a:t>do inventário dentro do </a:t>
            </a:r>
            <a:r>
              <a:rPr lang="pt-BR" dirty="0" smtClean="0"/>
              <a:t>depósito</a:t>
            </a:r>
          </a:p>
          <a:p>
            <a:r>
              <a:rPr lang="pt-BR" dirty="0" smtClean="0"/>
              <a:t>Rastreamento de Frotas:</a:t>
            </a:r>
          </a:p>
          <a:p>
            <a:pPr lvl="1"/>
            <a:r>
              <a:rPr lang="pt-BR" dirty="0" smtClean="0">
                <a:solidFill>
                  <a:schemeClr val="tx1"/>
                </a:solidFill>
              </a:rPr>
              <a:t>Utilizada </a:t>
            </a:r>
            <a:r>
              <a:rPr lang="pt-BR" dirty="0">
                <a:solidFill>
                  <a:schemeClr val="tx1"/>
                </a:solidFill>
              </a:rPr>
              <a:t>em vagões de trens, caminhões. É o sistema que envia através de satélite ou </a:t>
            </a:r>
            <a:r>
              <a:rPr lang="pt-BR" dirty="0" smtClean="0">
                <a:solidFill>
                  <a:schemeClr val="tx1"/>
                </a:solidFill>
              </a:rPr>
              <a:t>telefonia celular </a:t>
            </a:r>
            <a:r>
              <a:rPr lang="pt-BR" dirty="0">
                <a:solidFill>
                  <a:schemeClr val="tx1"/>
                </a:solidFill>
              </a:rPr>
              <a:t>o posicionamento da carga</a:t>
            </a:r>
            <a:r>
              <a:rPr lang="pt-BR" dirty="0" smtClean="0"/>
              <a:t>.</a:t>
            </a:r>
          </a:p>
          <a:p>
            <a:pPr lvl="1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2453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Conceitos	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sz="3200" dirty="0">
                <a:solidFill>
                  <a:schemeClr val="accent1"/>
                </a:solidFill>
              </a:rPr>
              <a:t>Radio </a:t>
            </a:r>
            <a:r>
              <a:rPr lang="pt-BR" sz="3200" dirty="0" err="1">
                <a:solidFill>
                  <a:schemeClr val="accent1"/>
                </a:solidFill>
              </a:rPr>
              <a:t>Frequncy</a:t>
            </a:r>
            <a:r>
              <a:rPr lang="pt-BR" sz="3200" dirty="0">
                <a:solidFill>
                  <a:schemeClr val="accent1"/>
                </a:solidFill>
              </a:rPr>
              <a:t> </a:t>
            </a:r>
            <a:r>
              <a:rPr lang="pt-BR" sz="3200" dirty="0" err="1">
                <a:solidFill>
                  <a:schemeClr val="accent1"/>
                </a:solidFill>
              </a:rPr>
              <a:t>Identification</a:t>
            </a:r>
            <a:r>
              <a:rPr lang="pt-BR" sz="3200" dirty="0">
                <a:solidFill>
                  <a:schemeClr val="accent1"/>
                </a:solidFill>
              </a:rPr>
              <a:t> (RFID</a:t>
            </a:r>
            <a:r>
              <a:rPr lang="pt-BR" sz="3200" dirty="0" smtClean="0">
                <a:solidFill>
                  <a:schemeClr val="accent1"/>
                </a:solidFill>
              </a:rPr>
              <a:t>):</a:t>
            </a:r>
          </a:p>
          <a:p>
            <a:endParaRPr lang="pt-BR" sz="3200" dirty="0">
              <a:solidFill>
                <a:schemeClr val="accent1"/>
              </a:solidFill>
            </a:endParaRPr>
          </a:p>
          <a:p>
            <a:pPr lvl="2"/>
            <a:r>
              <a:rPr lang="pt-BR" sz="2600" dirty="0">
                <a:solidFill>
                  <a:schemeClr val="tx1"/>
                </a:solidFill>
              </a:rPr>
              <a:t>Essa tecnologia </a:t>
            </a:r>
            <a:r>
              <a:rPr lang="pt-BR" sz="2600" dirty="0" smtClean="0"/>
              <a:t>tem </a:t>
            </a:r>
            <a:r>
              <a:rPr lang="pt-BR" sz="2600" dirty="0" smtClean="0">
                <a:solidFill>
                  <a:schemeClr val="tx1"/>
                </a:solidFill>
              </a:rPr>
              <a:t>objeto de </a:t>
            </a:r>
            <a:r>
              <a:rPr lang="pt-BR" sz="2600" dirty="0">
                <a:solidFill>
                  <a:schemeClr val="tx1"/>
                </a:solidFill>
              </a:rPr>
              <a:t>acompanhar </a:t>
            </a:r>
            <a:r>
              <a:rPr lang="pt-BR" sz="2600" dirty="0"/>
              <a:t>o</a:t>
            </a:r>
            <a:r>
              <a:rPr lang="pt-BR" sz="2600" dirty="0" smtClean="0">
                <a:solidFill>
                  <a:schemeClr val="tx1"/>
                </a:solidFill>
              </a:rPr>
              <a:t> </a:t>
            </a:r>
            <a:r>
              <a:rPr lang="pt-BR" sz="2600" dirty="0">
                <a:solidFill>
                  <a:schemeClr val="tx1"/>
                </a:solidFill>
              </a:rPr>
              <a:t>deslocamento e conhecer todas </a:t>
            </a:r>
            <a:r>
              <a:rPr lang="pt-BR" sz="2600" dirty="0" smtClean="0">
                <a:solidFill>
                  <a:schemeClr val="tx1"/>
                </a:solidFill>
              </a:rPr>
              <a:t>as </a:t>
            </a:r>
            <a:r>
              <a:rPr lang="pt-BR" sz="2600" dirty="0">
                <a:solidFill>
                  <a:schemeClr val="tx1"/>
                </a:solidFill>
              </a:rPr>
              <a:t>características </a:t>
            </a:r>
            <a:r>
              <a:rPr lang="pt-BR" sz="2600" dirty="0" smtClean="0">
                <a:solidFill>
                  <a:schemeClr val="tx1"/>
                </a:solidFill>
              </a:rPr>
              <a:t>da carga ou produto através </a:t>
            </a:r>
            <a:r>
              <a:rPr lang="pt-BR" sz="2600" dirty="0">
                <a:solidFill>
                  <a:schemeClr val="tx1"/>
                </a:solidFill>
              </a:rPr>
              <a:t>de uma etiqueta emissora de radio frequência (kioskea.net/</a:t>
            </a:r>
            <a:r>
              <a:rPr lang="pt-BR" sz="2600" dirty="0" err="1">
                <a:solidFill>
                  <a:schemeClr val="tx1"/>
                </a:solidFill>
              </a:rPr>
              <a:t>rfid</a:t>
            </a:r>
            <a:r>
              <a:rPr lang="pt-BR" sz="2600" dirty="0" smtClean="0">
                <a:solidFill>
                  <a:schemeClr val="tx1"/>
                </a:solidFill>
              </a:rPr>
              <a:t>)</a:t>
            </a:r>
          </a:p>
          <a:p>
            <a:pPr lvl="2"/>
            <a:endParaRPr lang="pt-BR" sz="2600" dirty="0">
              <a:solidFill>
                <a:schemeClr val="tx1"/>
              </a:solidFill>
            </a:endParaRPr>
          </a:p>
          <a:p>
            <a:pPr lvl="2"/>
            <a:r>
              <a:rPr lang="pt-BR" sz="2600" dirty="0">
                <a:solidFill>
                  <a:schemeClr val="tx1"/>
                </a:solidFill>
              </a:rPr>
              <a:t>A </a:t>
            </a:r>
            <a:r>
              <a:rPr lang="pt-BR" sz="2600" dirty="0" smtClean="0">
                <a:solidFill>
                  <a:schemeClr val="tx1"/>
                </a:solidFill>
              </a:rPr>
              <a:t>tecnologia </a:t>
            </a:r>
            <a:r>
              <a:rPr lang="pt-BR" sz="2600" dirty="0">
                <a:solidFill>
                  <a:schemeClr val="tx1"/>
                </a:solidFill>
              </a:rPr>
              <a:t>de RFID se trata de uma identificação automática com habilitação para comunicação sem fio (</a:t>
            </a:r>
            <a:r>
              <a:rPr lang="pt-BR" sz="2600" dirty="0" err="1">
                <a:solidFill>
                  <a:schemeClr val="tx1"/>
                </a:solidFill>
              </a:rPr>
              <a:t>Asif</a:t>
            </a:r>
            <a:r>
              <a:rPr lang="pt-BR" sz="2600" dirty="0">
                <a:solidFill>
                  <a:schemeClr val="tx1"/>
                </a:solidFill>
              </a:rPr>
              <a:t> &amp; </a:t>
            </a:r>
            <a:r>
              <a:rPr lang="pt-BR" sz="2600" dirty="0" err="1">
                <a:solidFill>
                  <a:schemeClr val="tx1"/>
                </a:solidFill>
              </a:rPr>
              <a:t>Mandviwalla</a:t>
            </a:r>
            <a:r>
              <a:rPr lang="pt-BR" sz="2600" dirty="0">
                <a:solidFill>
                  <a:schemeClr val="tx1"/>
                </a:solidFill>
              </a:rPr>
              <a:t>, 2005), aplicada a manufatura de </a:t>
            </a:r>
            <a:r>
              <a:rPr lang="pt-BR" sz="2600" dirty="0" err="1">
                <a:solidFill>
                  <a:schemeClr val="tx1"/>
                </a:solidFill>
              </a:rPr>
              <a:t>tags</a:t>
            </a:r>
            <a:r>
              <a:rPr lang="pt-BR" sz="2600" dirty="0">
                <a:solidFill>
                  <a:schemeClr val="tx1"/>
                </a:solidFill>
              </a:rPr>
              <a:t> (etiquetas), que devidamente colocadas em itens, caixas ou </a:t>
            </a:r>
            <a:r>
              <a:rPr lang="pt-BR" sz="2600" dirty="0" err="1" smtClean="0">
                <a:solidFill>
                  <a:schemeClr val="tx1"/>
                </a:solidFill>
              </a:rPr>
              <a:t>palets</a:t>
            </a:r>
            <a:r>
              <a:rPr lang="pt-BR" sz="2600" dirty="0" smtClean="0">
                <a:solidFill>
                  <a:schemeClr val="tx1"/>
                </a:solidFill>
              </a:rPr>
              <a:t>. Neste </a:t>
            </a:r>
            <a:r>
              <a:rPr lang="pt-BR" sz="2600" dirty="0">
                <a:solidFill>
                  <a:schemeClr val="tx1"/>
                </a:solidFill>
              </a:rPr>
              <a:t>contexto, possibilitam o acompanhamento de um produto, em tempo real, por toda a cadeia de suprimentos, proporcionando altíssimos ganhos de produtividade operacional e garantindo a segurança na manipulação e comercialização destes produtos (</a:t>
            </a:r>
            <a:r>
              <a:rPr lang="pt-BR" sz="2600" dirty="0" err="1">
                <a:solidFill>
                  <a:schemeClr val="tx1"/>
                </a:solidFill>
              </a:rPr>
              <a:t>WirelessBR</a:t>
            </a:r>
            <a:r>
              <a:rPr lang="pt-BR" sz="2600" dirty="0">
                <a:solidFill>
                  <a:schemeClr val="tx1"/>
                </a:solidFill>
              </a:rPr>
              <a:t>, 2009).</a:t>
            </a:r>
          </a:p>
          <a:p>
            <a:pPr lvl="1"/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71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Impactos da TI	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dirty="0" smtClean="0">
                <a:solidFill>
                  <a:schemeClr val="accent1"/>
                </a:solidFill>
              </a:rPr>
              <a:t>TI na cadeia de suprimento:</a:t>
            </a:r>
          </a:p>
          <a:p>
            <a:endParaRPr lang="pt-BR" dirty="0" smtClean="0">
              <a:solidFill>
                <a:schemeClr val="accent1"/>
              </a:solidFill>
            </a:endParaRPr>
          </a:p>
          <a:p>
            <a:pPr lvl="1"/>
            <a:r>
              <a:rPr lang="pt-BR" dirty="0" smtClean="0">
                <a:solidFill>
                  <a:schemeClr val="tx1"/>
                </a:solidFill>
              </a:rPr>
              <a:t>Mudou o modo de funcionamento da SCM</a:t>
            </a:r>
          </a:p>
          <a:p>
            <a:pPr lvl="1"/>
            <a:endParaRPr lang="pt-BR" dirty="0" smtClean="0">
              <a:solidFill>
                <a:schemeClr val="tx1"/>
              </a:solidFill>
            </a:endParaRPr>
          </a:p>
          <a:p>
            <a:pPr lvl="1"/>
            <a:r>
              <a:rPr lang="pt-BR" dirty="0" smtClean="0">
                <a:solidFill>
                  <a:schemeClr val="tx1"/>
                </a:solidFill>
              </a:rPr>
              <a:t>Informações enviadas/recebidas instantaneamente</a:t>
            </a:r>
          </a:p>
          <a:p>
            <a:pPr lvl="1"/>
            <a:endParaRPr lang="pt-BR" dirty="0" smtClean="0">
              <a:solidFill>
                <a:schemeClr val="tx1"/>
              </a:solidFill>
            </a:endParaRPr>
          </a:p>
          <a:p>
            <a:pPr lvl="1"/>
            <a:r>
              <a:rPr lang="pt-BR" dirty="0" smtClean="0">
                <a:solidFill>
                  <a:schemeClr val="tx1"/>
                </a:solidFill>
              </a:rPr>
              <a:t>Auxilio na tomada de decisões</a:t>
            </a:r>
          </a:p>
          <a:p>
            <a:pPr lvl="1"/>
            <a:endParaRPr lang="pt-BR" dirty="0" smtClean="0">
              <a:solidFill>
                <a:schemeClr val="tx1"/>
              </a:solidFill>
            </a:endParaRPr>
          </a:p>
          <a:p>
            <a:pPr lvl="1"/>
            <a:r>
              <a:rPr lang="pt-BR" dirty="0" smtClean="0">
                <a:solidFill>
                  <a:schemeClr val="tx1"/>
                </a:solidFill>
              </a:rPr>
              <a:t>Informações mais precisas</a:t>
            </a:r>
          </a:p>
          <a:p>
            <a:pPr marL="274320" lvl="1" indent="0">
              <a:buNone/>
            </a:pPr>
            <a:endParaRPr lang="pt-BR" sz="2800" dirty="0" smtClean="0">
              <a:solidFill>
                <a:schemeClr val="tx1"/>
              </a:solidFill>
            </a:endParaRPr>
          </a:p>
          <a:p>
            <a:pPr lvl="1"/>
            <a:endParaRPr lang="pt-BR" sz="2800" dirty="0">
              <a:solidFill>
                <a:schemeClr val="tx1"/>
              </a:solidFill>
            </a:endParaRPr>
          </a:p>
          <a:p>
            <a:pPr lvl="1"/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78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Impactos da TI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dirty="0">
                <a:solidFill>
                  <a:schemeClr val="accent1"/>
                </a:solidFill>
              </a:rPr>
              <a:t>TI no relacionamento com fornecedores/clientes</a:t>
            </a:r>
            <a:r>
              <a:rPr lang="pt-BR" dirty="0" smtClean="0">
                <a:solidFill>
                  <a:schemeClr val="accent1"/>
                </a:solidFill>
              </a:rPr>
              <a:t>:</a:t>
            </a:r>
          </a:p>
          <a:p>
            <a:pPr marL="0" indent="0">
              <a:buNone/>
            </a:pPr>
            <a:endParaRPr lang="pt-BR" dirty="0" smtClean="0">
              <a:solidFill>
                <a:schemeClr val="accent1"/>
              </a:solidFill>
            </a:endParaRPr>
          </a:p>
          <a:p>
            <a:pPr lvl="1"/>
            <a:r>
              <a:rPr lang="pt-BR" dirty="0">
                <a:solidFill>
                  <a:schemeClr val="tx1"/>
                </a:solidFill>
              </a:rPr>
              <a:t>Gestão automatizada de </a:t>
            </a:r>
            <a:r>
              <a:rPr lang="pt-BR" dirty="0" smtClean="0">
                <a:solidFill>
                  <a:schemeClr val="tx1"/>
                </a:solidFill>
              </a:rPr>
              <a:t>estoques</a:t>
            </a:r>
          </a:p>
          <a:p>
            <a:pPr lvl="1"/>
            <a:endParaRPr lang="pt-BR" dirty="0">
              <a:solidFill>
                <a:schemeClr val="tx1"/>
              </a:solidFill>
            </a:endParaRPr>
          </a:p>
          <a:p>
            <a:pPr lvl="1"/>
            <a:r>
              <a:rPr lang="pt-BR" dirty="0">
                <a:solidFill>
                  <a:schemeClr val="tx1"/>
                </a:solidFill>
              </a:rPr>
              <a:t>Rastreamento dos processos em tempo </a:t>
            </a:r>
            <a:r>
              <a:rPr lang="pt-BR" dirty="0" smtClean="0">
                <a:solidFill>
                  <a:schemeClr val="tx1"/>
                </a:solidFill>
              </a:rPr>
              <a:t>real</a:t>
            </a:r>
          </a:p>
          <a:p>
            <a:pPr lvl="1"/>
            <a:endParaRPr lang="pt-BR" dirty="0">
              <a:solidFill>
                <a:schemeClr val="tx1"/>
              </a:solidFill>
            </a:endParaRPr>
          </a:p>
          <a:p>
            <a:pPr lvl="1"/>
            <a:r>
              <a:rPr lang="pt-BR" dirty="0">
                <a:solidFill>
                  <a:schemeClr val="tx1"/>
                </a:solidFill>
              </a:rPr>
              <a:t>Transações financeiras feitas </a:t>
            </a:r>
            <a:r>
              <a:rPr lang="pt-BR" dirty="0" smtClean="0">
                <a:solidFill>
                  <a:schemeClr val="tx1"/>
                </a:solidFill>
              </a:rPr>
              <a:t>eletronicamente</a:t>
            </a:r>
          </a:p>
          <a:p>
            <a:pPr lvl="1"/>
            <a:endParaRPr lang="pt-BR" dirty="0">
              <a:solidFill>
                <a:schemeClr val="tx1"/>
              </a:solidFill>
            </a:endParaRPr>
          </a:p>
          <a:p>
            <a:pPr lvl="1"/>
            <a:r>
              <a:rPr lang="pt-BR" dirty="0">
                <a:solidFill>
                  <a:schemeClr val="tx1"/>
                </a:solidFill>
              </a:rPr>
              <a:t>Colaboração com os fornecedores no desenvolvimento de novos produtos</a:t>
            </a:r>
          </a:p>
        </p:txBody>
      </p:sp>
    </p:spTree>
    <p:extLst>
      <p:ext uri="{BB962C8B-B14F-4D97-AF65-F5344CB8AC3E}">
        <p14:creationId xmlns:p14="http://schemas.microsoft.com/office/powerpoint/2010/main" val="362566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Estudo das empresas do RS que adotaram o RFID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>
                <a:solidFill>
                  <a:schemeClr val="accent1"/>
                </a:solidFill>
              </a:rPr>
              <a:t>Empresa Alpha, adotou </a:t>
            </a:r>
            <a:r>
              <a:rPr lang="pt-BR" dirty="0" smtClean="0">
                <a:solidFill>
                  <a:schemeClr val="accent1"/>
                </a:solidFill>
              </a:rPr>
              <a:t>RFID </a:t>
            </a:r>
            <a:r>
              <a:rPr lang="pt-BR" dirty="0">
                <a:solidFill>
                  <a:schemeClr val="accent1"/>
                </a:solidFill>
              </a:rPr>
              <a:t>a um ano:</a:t>
            </a:r>
          </a:p>
          <a:p>
            <a:pPr lvl="1"/>
            <a:r>
              <a:rPr lang="pt-BR" dirty="0">
                <a:solidFill>
                  <a:schemeClr val="tx1"/>
                </a:solidFill>
              </a:rPr>
              <a:t>Maior velocidade na separação de materiais </a:t>
            </a:r>
          </a:p>
          <a:p>
            <a:pPr lvl="1"/>
            <a:r>
              <a:rPr lang="pt-BR" dirty="0">
                <a:solidFill>
                  <a:schemeClr val="tx1"/>
                </a:solidFill>
              </a:rPr>
              <a:t>Redução de erros operacionais</a:t>
            </a:r>
          </a:p>
          <a:p>
            <a:pPr lvl="1"/>
            <a:r>
              <a:rPr lang="pt-BR" dirty="0">
                <a:solidFill>
                  <a:schemeClr val="tx1"/>
                </a:solidFill>
              </a:rPr>
              <a:t>Nível de acertos na separação do material é de 99,3%</a:t>
            </a:r>
          </a:p>
          <a:p>
            <a:pPr lvl="1"/>
            <a:endParaRPr lang="pt-BR" dirty="0" smtClean="0"/>
          </a:p>
          <a:p>
            <a:r>
              <a:rPr lang="pt-BR" dirty="0">
                <a:solidFill>
                  <a:schemeClr val="accent1"/>
                </a:solidFill>
              </a:rPr>
              <a:t>Empresa Beta, adotou </a:t>
            </a:r>
            <a:r>
              <a:rPr lang="pt-BR" dirty="0" smtClean="0">
                <a:solidFill>
                  <a:schemeClr val="accent1"/>
                </a:solidFill>
              </a:rPr>
              <a:t>RFID </a:t>
            </a:r>
            <a:r>
              <a:rPr lang="pt-BR" dirty="0">
                <a:solidFill>
                  <a:schemeClr val="accent1"/>
                </a:solidFill>
              </a:rPr>
              <a:t>a oito meses:</a:t>
            </a:r>
          </a:p>
          <a:p>
            <a:pPr lvl="1"/>
            <a:r>
              <a:rPr lang="pt-BR" dirty="0">
                <a:solidFill>
                  <a:schemeClr val="tx1"/>
                </a:solidFill>
              </a:rPr>
              <a:t>Gerenciamento total das ferramentas utilizadas, ociosas, e que já foram utilizadas.</a:t>
            </a:r>
          </a:p>
          <a:p>
            <a:pPr lvl="1"/>
            <a:r>
              <a:rPr lang="pt-BR" dirty="0">
                <a:solidFill>
                  <a:schemeClr val="tx1"/>
                </a:solidFill>
              </a:rPr>
              <a:t>Maior confiança nos dados</a:t>
            </a:r>
          </a:p>
          <a:p>
            <a:pPr lvl="1"/>
            <a:r>
              <a:rPr lang="pt-BR" dirty="0">
                <a:solidFill>
                  <a:schemeClr val="tx1"/>
                </a:solidFill>
              </a:rPr>
              <a:t>Redução de retrabalhos</a:t>
            </a:r>
          </a:p>
        </p:txBody>
      </p:sp>
    </p:spTree>
    <p:extLst>
      <p:ext uri="{BB962C8B-B14F-4D97-AF65-F5344CB8AC3E}">
        <p14:creationId xmlns:p14="http://schemas.microsoft.com/office/powerpoint/2010/main" val="380427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O alto investimento inicial  justifica a adoção do RFID?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>
                <a:solidFill>
                  <a:schemeClr val="accent1"/>
                </a:solidFill>
              </a:rPr>
              <a:t>Relato da empresa Beta:</a:t>
            </a:r>
          </a:p>
          <a:p>
            <a:pPr lvl="1"/>
            <a:r>
              <a:rPr lang="pt-BR" dirty="0">
                <a:solidFill>
                  <a:schemeClr val="tx1"/>
                </a:solidFill>
              </a:rPr>
              <a:t>Para implementação há necessidade de:</a:t>
            </a:r>
          </a:p>
          <a:p>
            <a:pPr lvl="2"/>
            <a:r>
              <a:rPr lang="pt-BR" dirty="0" smtClean="0"/>
              <a:t>Treinar </a:t>
            </a:r>
            <a:r>
              <a:rPr lang="pt-BR" dirty="0" err="1" smtClean="0"/>
              <a:t>funcionarios</a:t>
            </a:r>
            <a:endParaRPr lang="pt-BR" dirty="0" smtClean="0"/>
          </a:p>
          <a:p>
            <a:pPr lvl="2"/>
            <a:r>
              <a:rPr lang="pt-BR" dirty="0" smtClean="0"/>
              <a:t>Contratar empresa especializada em software e escolha do melhor tipo de antena</a:t>
            </a:r>
          </a:p>
          <a:p>
            <a:pPr lvl="2"/>
            <a:r>
              <a:rPr lang="pt-BR" dirty="0" smtClean="0"/>
              <a:t>Programar a atualização (troca) dos leitores (empresa Gama)</a:t>
            </a:r>
          </a:p>
          <a:p>
            <a:pPr lvl="2"/>
            <a:r>
              <a:rPr lang="pt-BR" dirty="0" smtClean="0"/>
              <a:t>Manutenção de todo sistema</a:t>
            </a:r>
          </a:p>
          <a:p>
            <a:pPr marL="594360" lvl="2" indent="0">
              <a:buNone/>
            </a:pPr>
            <a:endParaRPr lang="pt-BR" dirty="0" smtClean="0"/>
          </a:p>
          <a:p>
            <a:pPr lvl="1"/>
            <a:r>
              <a:rPr lang="pt-BR" dirty="0">
                <a:solidFill>
                  <a:schemeClr val="tx1"/>
                </a:solidFill>
              </a:rPr>
              <a:t>Retorno em menos de 12 meses, ou seja, os custos são totalmente justificáveis  de acordo com relato da empresa Beta e os resultados obtidos pelas demais empresas descritas anteriormente.</a:t>
            </a:r>
          </a:p>
          <a:p>
            <a:pPr marL="594360" lvl="2" indent="0">
              <a:buNone/>
            </a:pPr>
            <a:endParaRPr lang="pt-BR" dirty="0" smtClean="0"/>
          </a:p>
          <a:p>
            <a:pPr lvl="2"/>
            <a:endParaRPr lang="pt-BR" dirty="0"/>
          </a:p>
          <a:p>
            <a:pPr lvl="1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4882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24136"/>
          </a:xfrm>
        </p:spPr>
        <p:txBody>
          <a:bodyPr>
            <a:normAutofit/>
          </a:bodyPr>
          <a:lstStyle/>
          <a:p>
            <a:r>
              <a:rPr lang="pt-BR" dirty="0" smtClean="0"/>
              <a:t>Benefícios da RFID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>
                <a:solidFill>
                  <a:schemeClr val="accent1"/>
                </a:solidFill>
              </a:rPr>
              <a:t>Operacionais:</a:t>
            </a:r>
          </a:p>
          <a:p>
            <a:pPr lvl="1"/>
            <a:r>
              <a:rPr lang="pt-BR" dirty="0">
                <a:solidFill>
                  <a:schemeClr val="tx1"/>
                </a:solidFill>
              </a:rPr>
              <a:t>Redução dos erros</a:t>
            </a:r>
          </a:p>
          <a:p>
            <a:pPr lvl="1"/>
            <a:r>
              <a:rPr lang="pt-BR" dirty="0">
                <a:solidFill>
                  <a:schemeClr val="tx1"/>
                </a:solidFill>
              </a:rPr>
              <a:t>Controle individual dos itens</a:t>
            </a:r>
          </a:p>
          <a:p>
            <a:pPr lvl="1"/>
            <a:r>
              <a:rPr lang="pt-BR" dirty="0">
                <a:solidFill>
                  <a:schemeClr val="tx1"/>
                </a:solidFill>
              </a:rPr>
              <a:t>Redução nos tempos de </a:t>
            </a:r>
            <a:r>
              <a:rPr lang="pt-BR" dirty="0" smtClean="0">
                <a:solidFill>
                  <a:schemeClr val="tx1"/>
                </a:solidFill>
              </a:rPr>
              <a:t>operações</a:t>
            </a:r>
          </a:p>
          <a:p>
            <a:pPr lvl="1"/>
            <a:endParaRPr lang="pt-BR" dirty="0" smtClean="0">
              <a:solidFill>
                <a:schemeClr val="accent1"/>
              </a:solidFill>
            </a:endParaRPr>
          </a:p>
          <a:p>
            <a:r>
              <a:rPr lang="pt-BR" dirty="0" smtClean="0">
                <a:solidFill>
                  <a:schemeClr val="accent1"/>
                </a:solidFill>
              </a:rPr>
              <a:t>Gerenciais:</a:t>
            </a:r>
            <a:endParaRPr lang="pt-BR" dirty="0">
              <a:solidFill>
                <a:schemeClr val="accent1"/>
              </a:solidFill>
            </a:endParaRPr>
          </a:p>
          <a:p>
            <a:pPr lvl="1"/>
            <a:r>
              <a:rPr lang="pt-BR" dirty="0" smtClean="0">
                <a:solidFill>
                  <a:schemeClr val="tx1"/>
                </a:solidFill>
              </a:rPr>
              <a:t>Redução de custos</a:t>
            </a:r>
          </a:p>
          <a:p>
            <a:pPr lvl="1"/>
            <a:r>
              <a:rPr lang="pt-BR" dirty="0" smtClean="0">
                <a:solidFill>
                  <a:schemeClr val="tx1"/>
                </a:solidFill>
              </a:rPr>
              <a:t>Melhoria no serviço de informação, estoque, transporte e armazenagem.</a:t>
            </a:r>
          </a:p>
          <a:p>
            <a:pPr lvl="1"/>
            <a:endParaRPr lang="pt-BR" dirty="0">
              <a:solidFill>
                <a:schemeClr val="tx1"/>
              </a:solidFill>
            </a:endParaRPr>
          </a:p>
          <a:p>
            <a:r>
              <a:rPr lang="pt-BR" dirty="0" smtClean="0"/>
              <a:t>As três empresas recomendam para seus fornecedores e clientes a implementação do RFID</a:t>
            </a:r>
            <a:endParaRPr lang="pt-BR" dirty="0" smtClean="0">
              <a:solidFill>
                <a:schemeClr val="tx1"/>
              </a:solidFill>
            </a:endParaRPr>
          </a:p>
          <a:p>
            <a:pPr lvl="1"/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61341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24136"/>
          </a:xfrm>
        </p:spPr>
        <p:txBody>
          <a:bodyPr>
            <a:normAutofit/>
          </a:bodyPr>
          <a:lstStyle/>
          <a:p>
            <a:r>
              <a:rPr lang="pt-BR" dirty="0" smtClean="0"/>
              <a:t>Estudo de caso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>
                <a:solidFill>
                  <a:schemeClr val="accent1"/>
                </a:solidFill>
              </a:rPr>
              <a:t>Empresa: </a:t>
            </a:r>
            <a:r>
              <a:rPr lang="pt-BR" dirty="0" err="1" smtClean="0">
                <a:solidFill>
                  <a:schemeClr val="accent1"/>
                </a:solidFill>
              </a:rPr>
              <a:t>Mocdrol</a:t>
            </a:r>
            <a:r>
              <a:rPr lang="pt-BR" dirty="0" smtClean="0">
                <a:solidFill>
                  <a:schemeClr val="accent1"/>
                </a:solidFill>
              </a:rPr>
              <a:t> Hidráulica </a:t>
            </a:r>
            <a:r>
              <a:rPr lang="pt-BR" dirty="0" err="1" smtClean="0">
                <a:solidFill>
                  <a:schemeClr val="accent1"/>
                </a:solidFill>
              </a:rPr>
              <a:t>Ltda</a:t>
            </a:r>
            <a:endParaRPr lang="pt-BR" dirty="0" smtClean="0">
              <a:solidFill>
                <a:schemeClr val="accent1"/>
              </a:solidFill>
            </a:endParaRPr>
          </a:p>
          <a:p>
            <a:pPr lvl="1"/>
            <a:r>
              <a:rPr lang="pt-BR" sz="2000" dirty="0">
                <a:solidFill>
                  <a:schemeClr val="tx1"/>
                </a:solidFill>
              </a:rPr>
              <a:t>Empresa especializada na fabricação de cilindros hidráulicos customizados de alta performance, a mais de 25 anos no mercado.</a:t>
            </a:r>
          </a:p>
          <a:p>
            <a:pPr lvl="1"/>
            <a:endParaRPr lang="pt-BR" sz="2000" dirty="0">
              <a:solidFill>
                <a:schemeClr val="tx1"/>
              </a:solidFill>
            </a:endParaRPr>
          </a:p>
          <a:p>
            <a:pPr lvl="1"/>
            <a:r>
              <a:rPr lang="pt-BR" sz="2000" dirty="0">
                <a:solidFill>
                  <a:schemeClr val="tx1"/>
                </a:solidFill>
              </a:rPr>
              <a:t>A implementação inicial seria no acompanhamento da carga até o </a:t>
            </a:r>
            <a:r>
              <a:rPr lang="pt-BR" sz="2000" dirty="0" smtClean="0">
                <a:solidFill>
                  <a:schemeClr val="tx1"/>
                </a:solidFill>
              </a:rPr>
              <a:t>fornecedor e na estocagem do produto, </a:t>
            </a:r>
            <a:r>
              <a:rPr lang="pt-BR" sz="2000" dirty="0">
                <a:solidFill>
                  <a:schemeClr val="tx1"/>
                </a:solidFill>
              </a:rPr>
              <a:t>onde o transmissor seria implantado nos pellets </a:t>
            </a:r>
            <a:r>
              <a:rPr lang="pt-BR" sz="2000" dirty="0" smtClean="0">
                <a:solidFill>
                  <a:schemeClr val="tx1"/>
                </a:solidFill>
              </a:rPr>
              <a:t>retornáveis e nos produtos acabados respectivamente. </a:t>
            </a:r>
          </a:p>
          <a:p>
            <a:pPr lvl="1"/>
            <a:endParaRPr lang="pt-BR" sz="2000" dirty="0" smtClean="0">
              <a:solidFill>
                <a:schemeClr val="tx1"/>
              </a:solidFill>
            </a:endParaRPr>
          </a:p>
          <a:p>
            <a:pPr lvl="1"/>
            <a:r>
              <a:rPr lang="pt-BR" sz="2000" dirty="0" smtClean="0">
                <a:solidFill>
                  <a:schemeClr val="tx1"/>
                </a:solidFill>
              </a:rPr>
              <a:t>Antes de mais nada teríamos que mostrar aos diretores todos os benefícios para justificar o investimento.</a:t>
            </a:r>
          </a:p>
          <a:p>
            <a:pPr lvl="1"/>
            <a:endParaRPr lang="pt-BR" sz="2000" dirty="0">
              <a:solidFill>
                <a:schemeClr val="tx1"/>
              </a:solidFill>
            </a:endParaRPr>
          </a:p>
          <a:p>
            <a:pPr lvl="1"/>
            <a:r>
              <a:rPr lang="pt-BR" sz="2000" dirty="0" smtClean="0">
                <a:solidFill>
                  <a:schemeClr val="tx1"/>
                </a:solidFill>
              </a:rPr>
              <a:t>Seria uma nova cultura para empresa, onde todos teriam que mudar os velhos hábitos e estar atualizado e treinado para receber esta nova tecnologia, principalmente a alta administração.</a:t>
            </a:r>
            <a:endParaRPr lang="pt-BR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15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ívico">
  <a:themeElements>
    <a:clrScheme name="Cívico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ívico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ívico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modelo</Template>
  <TotalTime>392</TotalTime>
  <Words>660</Words>
  <Application>Microsoft Office PowerPoint</Application>
  <PresentationFormat>Apresentação na tela (4:3)</PresentationFormat>
  <Paragraphs>92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1" baseType="lpstr">
      <vt:lpstr>Cívico</vt:lpstr>
      <vt:lpstr>O impacto da adoção de etiquetas de radio frequência: um estudo multicaso no Rio Grande do Sul</vt:lpstr>
      <vt:lpstr>Conceitos </vt:lpstr>
      <vt:lpstr>Conceitos </vt:lpstr>
      <vt:lpstr>Impactos da TI </vt:lpstr>
      <vt:lpstr>Impactos da TI</vt:lpstr>
      <vt:lpstr>Estudo das empresas do RS que adotaram o RFID</vt:lpstr>
      <vt:lpstr>O alto investimento inicial  justifica a adoção do RFID?</vt:lpstr>
      <vt:lpstr>Benefícios da RFID</vt:lpstr>
      <vt:lpstr>Estudo de caso</vt:lpstr>
      <vt:lpstr>Estudo de caso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impacto da adoção de etiquetas de radio frequência: um estudo multicaso no Rio Grande do Sul</dc:title>
  <dc:creator>Caio</dc:creator>
  <cp:lastModifiedBy>Caio</cp:lastModifiedBy>
  <cp:revision>43</cp:revision>
  <dcterms:created xsi:type="dcterms:W3CDTF">2012-09-02T18:01:24Z</dcterms:created>
  <dcterms:modified xsi:type="dcterms:W3CDTF">2012-09-03T00:37:54Z</dcterms:modified>
</cp:coreProperties>
</file>